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63" r:id="rId2"/>
    <p:sldMasterId id="2147483781" r:id="rId3"/>
    <p:sldMasterId id="2147483800" r:id="rId4"/>
    <p:sldMasterId id="2147483812" r:id="rId5"/>
    <p:sldMasterId id="2147483822" r:id="rId6"/>
    <p:sldMasterId id="2147483840" r:id="rId7"/>
    <p:sldMasterId id="2147483876" r:id="rId8"/>
  </p:sldMasterIdLst>
  <p:notesMasterIdLst>
    <p:notesMasterId r:id="rId32"/>
  </p:notesMasterIdLst>
  <p:handoutMasterIdLst>
    <p:handoutMasterId r:id="rId33"/>
  </p:handoutMasterIdLst>
  <p:sldIdLst>
    <p:sldId id="257" r:id="rId9"/>
    <p:sldId id="259" r:id="rId10"/>
    <p:sldId id="299" r:id="rId11"/>
    <p:sldId id="263" r:id="rId12"/>
    <p:sldId id="264" r:id="rId13"/>
    <p:sldId id="309" r:id="rId14"/>
    <p:sldId id="317" r:id="rId15"/>
    <p:sldId id="315" r:id="rId16"/>
    <p:sldId id="353" r:id="rId17"/>
    <p:sldId id="260" r:id="rId18"/>
    <p:sldId id="284" r:id="rId19"/>
    <p:sldId id="262" r:id="rId20"/>
    <p:sldId id="356" r:id="rId21"/>
    <p:sldId id="292" r:id="rId22"/>
    <p:sldId id="357" r:id="rId23"/>
    <p:sldId id="261" r:id="rId24"/>
    <p:sldId id="273" r:id="rId25"/>
    <p:sldId id="354" r:id="rId26"/>
    <p:sldId id="355" r:id="rId27"/>
    <p:sldId id="361" r:id="rId28"/>
    <p:sldId id="362" r:id="rId29"/>
    <p:sldId id="360" r:id="rId30"/>
    <p:sldId id="363" r:id="rId3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CB700D-7E1A-49E2-ABAD-092ACBACD43B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E3353A-A592-44BD-B6AB-B98E47E0DF51}" type="datetime1">
              <a:rPr lang="pt-BR" smtClean="0"/>
              <a:t>25/09/2024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472D23-6933-4398-B088-86D87D4569A8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CAC3A-C360-423D-8EE7-1FC8754818CB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6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061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759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920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456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0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886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606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903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Espaço Reservado para Data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BA3C67-7F45-4D7A-B048-0542E838373B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80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993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2314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104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70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34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844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3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9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4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5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9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2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7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60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8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866A0C-EEE8-4DE1-9ECF-51EC9C0B8BE2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28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11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06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49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40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76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9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00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70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7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9B11C-AD18-4A04-821E-C5366FCA14C8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23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44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5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72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18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99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22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53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9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4586AC-0217-4567-B29B-23EE9A9222A5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678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62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84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32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28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05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pt-BR" noProof="0"/>
              <a:t>Clique para editar os estilos do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09B53E-5F46-420C-9FC5-DAEB88ACCC36}" type="datetime1">
              <a:rPr lang="pt-BR" noProof="0" smtClean="0"/>
              <a:pPr/>
              <a:t>25/09/2024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48050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439160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880111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96639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A9A4D-5B4A-4536-B4F3-3781F06B7402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012279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51488" y="2819401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930458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1151741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865619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124885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676483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7638396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5299078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13000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E61F5-065C-482F-AF09-77F428D1E13A}" type="datetime1">
              <a:rPr lang="pt-BR" noProof="0" smtClean="0"/>
              <a:t>25/09/2024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EC5FC9-F7D0-0141-850B-7623CA81A77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F839E6-7F1F-6E4D-B83C-F5DA99E98229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ACA50E-A3A8-9D41-B30C-03B00FB2DEF0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92073B-F20B-034A-BC3A-9B993F0DD0BA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091F50-D240-B145-B0B1-DAEDDFDE34AD}"/>
              </a:ext>
            </a:extLst>
          </p:cNvPr>
          <p:cNvSpPr/>
          <p:nvPr userDrawn="1"/>
        </p:nvSpPr>
        <p:spPr>
          <a:xfrm>
            <a:off x="0" y="-1994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02323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D2BCF-2001-46DF-B59B-7379CFC1F63A}" type="datetime1">
              <a:rPr lang="pt-BR" noProof="0" smtClean="0"/>
              <a:t>25/09/2024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A2141DD-8D8D-FA43-BD4F-2CFC93C87782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A62821-5E0F-DE41-B5C2-17A3A7277F4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11AE14-D8F0-1D4C-9D8D-60383658279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2BE645-D4F2-304C-9AFA-473D8F888A8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640330-30A6-6948-87A7-9DE6D41794F5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FB6548-D83C-1D4E-AE87-2E8F1D3D0FA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7C7400-7EDC-8845-AB5A-80FB8175C1E2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8" name="Título 1">
            <a:extLst>
              <a:ext uri="{FF2B5EF4-FFF2-40B4-BE49-F238E27FC236}">
                <a16:creationId xmlns:a16="http://schemas.microsoft.com/office/drawing/2014/main" id="{BC941C44-9B96-0040-8C71-D8364EB57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014993B-5057-2A4C-9CA0-383DC550402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110E8-1FE2-BC47-A5AE-4C698B688B6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DACF2F-5D4D-434D-8786-E4DF0385E6F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E816CC-CBCA-7946-B9E5-E9649EF369BE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1669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D2EFA0-DD31-4334-BD97-CA68CA1EAF7D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227EE-5783-4474-AD9D-0C6134FC9EA8}" type="datetime1">
              <a:rPr lang="pt-BR" noProof="0" smtClean="0"/>
              <a:t>25/09/2024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4" name="Espaço Reservado para Imagem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1" name="Espaço Reservado para Imagem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Imagem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Insira o nome aqui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34" name="Título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</p:spTree>
    <p:extLst>
      <p:ext uri="{BB962C8B-B14F-4D97-AF65-F5344CB8AC3E}">
        <p14:creationId xmlns:p14="http://schemas.microsoft.com/office/powerpoint/2010/main" val="33324644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873" y="758952"/>
            <a:ext cx="7356255" cy="3566160"/>
          </a:xfrm>
          <a:prstGeom prst="rect">
            <a:avLst/>
          </a:prstGeom>
        </p:spPr>
        <p:txBody>
          <a:bodyPr rtlCol="0" anchor="b" anchorCtr="0">
            <a:normAutofit/>
          </a:bodyPr>
          <a:lstStyle>
            <a:lvl1pPr algn="ctr"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417873" y="4663440"/>
            <a:ext cx="7356255" cy="114300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158240" y="4485132"/>
            <a:ext cx="9875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C15B84-B4E8-4089-A9B1-A94DDB64F8DE}" type="datetime1">
              <a:rPr lang="pt-BR" noProof="0" smtClean="0"/>
              <a:t>25/09/2024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75A452-E352-BE40-9E44-7C0E90F4DBC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E00246-7C7C-8E48-B95E-02BE89F197F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F1652A-A323-BC48-9A00-7ECF1C4E1DA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3BC29-8FD1-CB45-8FF6-0C7CC3CB423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67EB1F-C984-B840-BD1F-FD174D01A3AF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D75F8B1-A294-E349-BD08-B06B2954212A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id="{5942EFAD-842E-9C46-9853-C0F135D24007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BE0B7AF7-52C0-EB45-93DE-79DFF44F5AAE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327364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C35658-567B-47FD-B059-777239C7F992}" type="datetime1">
              <a:rPr lang="pt-BR" noProof="0" smtClean="0"/>
              <a:t>25/09/2024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06E6D77-4CA3-764C-99E1-7D2CFE6B929E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155117-8A2A-414B-9598-C2919DF747DC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838F88-99DE-9246-A83B-9C7DB6AE99E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31FBA2-FD0D-7346-8941-4861923E15CF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2D5D5E-3339-5D47-9E1C-8897082672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BE7267-458F-A141-8480-10E9FB55367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1A438B-57BE-F445-AFBB-BBB2270E9BB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040C74AA-3663-2A49-AA62-C9207F22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70AAE0-F405-8C4D-B2F2-BC73ABD2560F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72AC8A-19AA-5641-88DA-414732A1A64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FF4153-FE4A-204C-B4B4-F331F8058F73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10027-B57E-5C4C-B196-C2CF16EB6B83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446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7F9EF3-FB4D-49C4-B18F-D13F5A07ED88}" type="datetime1">
              <a:rPr lang="pt-BR" noProof="0" smtClean="0"/>
              <a:t>25/09/2024</a:t>
            </a:fld>
            <a:endParaRPr lang="pt-BR" noProof="0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D896C11-7092-DD43-9676-23A81081B75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9FB8D4-533A-0C44-89B5-487470B0B82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2B0AB-C322-C14B-B2A1-E9F14447321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BE4C7-7926-3949-9205-07E33FB2D2CE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B43F26-6C7C-4D43-9D1C-A0F792F54874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3D175F-F9D4-DD4E-81B9-495A2E86724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2D03A0-BBCF-2042-832A-8082F1377835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0" name="Título 1">
            <a:extLst>
              <a:ext uri="{FF2B5EF4-FFF2-40B4-BE49-F238E27FC236}">
                <a16:creationId xmlns:a16="http://schemas.microsoft.com/office/drawing/2014/main" id="{E2831508-70C2-2F43-998D-55CE4837B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32ACE3-4E65-6243-9416-19BFA39FD92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372105-F1CB-9149-A4B9-C151B3CCB9B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E2DDF3-5C18-5644-8994-8CD902656DE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83F4E3-E6C1-BB40-90E6-290C140F9A0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60464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6CE25-69AB-4C36-AF74-C114772A6047}" type="datetime1">
              <a:rPr lang="pt-BR" noProof="0" smtClean="0"/>
              <a:t>25/09/2024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23D2B0-E152-D14D-8154-8DD47BD10DF3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BEDF6-5ABA-3B42-99BB-4438813B1A4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CF8BE7-F2AC-AB4C-900F-F64D55111EFC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4254B-D281-684E-BD0B-63AEC0AC197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5305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mente 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2AC5C-F9B3-4CE9-8D39-3CA38409E239}" type="datetime1">
              <a:rPr lang="pt-BR" noProof="0" smtClean="0"/>
              <a:t>25/09/2024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rtlCol="0"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63809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2AAAE6-7CA4-4490-8E4D-0778DA4D1286}" type="datetime1">
              <a:rPr lang="pt-BR" noProof="0" smtClean="0"/>
              <a:t>25/09/2024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55098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71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217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9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22C804-0B7D-49A4-9AA4-17093ACFAE26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28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03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054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849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01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546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947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642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8799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4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F26C5998-667C-4083-8EAC-8B78C6E30EC5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934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71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627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053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5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5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8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8211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BC8F94-10C4-4E0E-B702-FA76FB225505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040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1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7387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847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4612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1982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213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2858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6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CCDFDDD-D174-442B-974C-2E7F8D4F71ED}" type="datetime1">
              <a:rPr lang="pt-BR" smtClean="0"/>
              <a:t>25/09/2024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tâ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â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3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95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71000"/>
                    </a14:imgEffect>
                    <a14:imgEffect>
                      <a14:colorTemperature colorTemp="3954"/>
                    </a14:imgEffect>
                    <a14:imgEffect>
                      <a14:saturation sat="3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3652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E7F35D37-0C1A-4D83-92CB-36F7A00A8D79}" type="datetime1">
              <a:rPr lang="pt-BR" noProof="0" smtClean="0"/>
              <a:t>25/09/2024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7527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5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00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89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ângulo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2" descr="Moradores do RS podem se inscrever no Enem até sexta-feira, 21 -  Universidade Federal do Rio Grande - FURG">
            <a:extLst>
              <a:ext uri="{FF2B5EF4-FFF2-40B4-BE49-F238E27FC236}">
                <a16:creationId xmlns:a16="http://schemas.microsoft.com/office/drawing/2014/main" id="{0AFD9BBB-A9B0-47B5-8135-8CA37B39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" y="0"/>
            <a:ext cx="12191999" cy="689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oque quer dizer a palavra filosofia , e qual a sua origem ? - brainly.com.br">
            <a:extLst>
              <a:ext uri="{FF2B5EF4-FFF2-40B4-BE49-F238E27FC236}">
                <a16:creationId xmlns:a16="http://schemas.microsoft.com/office/drawing/2014/main" id="{C1B6A73B-1AF2-4EFA-A46C-A723C104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95" y="0"/>
            <a:ext cx="5412294" cy="2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OSOFIA POLÍTICA - 3 ANO | PPT">
            <a:extLst>
              <a:ext uri="{FF2B5EF4-FFF2-40B4-BE49-F238E27FC236}">
                <a16:creationId xmlns:a16="http://schemas.microsoft.com/office/drawing/2014/main" id="{2DA26465-1334-411A-9287-AC55A084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99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5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BCF4-D15E-4C65-A282-417ECD8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78" y="178226"/>
            <a:ext cx="8610600" cy="12954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8000" u="sng" dirty="0">
                <a:solidFill>
                  <a:schemeClr val="bg1"/>
                </a:solidFill>
                <a:latin typeface="Algerian" panose="04020705040A02060702" pitchFamily="82" charset="0"/>
              </a:rPr>
              <a:t>MAQUIAVEL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0E0762-F8C3-4057-BD5F-C261E3FEE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365" y="2183802"/>
            <a:ext cx="5292036" cy="823912"/>
          </a:xfrm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rgbClr val="FF3300"/>
                </a:solidFill>
                <a:latin typeface="Algerian" panose="04020705040A02060702" pitchFamily="82" charset="0"/>
              </a:rPr>
              <a:t>Ciência</a:t>
            </a:r>
            <a:r>
              <a:rPr lang="pt-BR" sz="4000" b="1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4000" b="1" u="sng" dirty="0">
                <a:solidFill>
                  <a:srgbClr val="FF3300"/>
                </a:solidFill>
                <a:latin typeface="Algerian" panose="04020705040A02060702" pitchFamily="82" charset="0"/>
              </a:rPr>
              <a:t>Política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5E67161-A679-4885-B41F-3C122B6F4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Experiência (REAL);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Oposição ao direito divino;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Política é criação humana;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Caminho para o poder;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1DB6682-1798-4960-A4A1-9E999DC82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183802"/>
            <a:ext cx="5334000" cy="823912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Realismo</a:t>
            </a:r>
            <a:r>
              <a:rPr lang="pt-BR" sz="4000" b="1" dirty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pt-BR" sz="40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Político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E25875A-09C4-482C-BE6D-C724FA4FD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Política como ela é;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Não como deveria ser;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Oposição a Thomas Morus;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Manutenção do poder;</a:t>
            </a:r>
          </a:p>
        </p:txBody>
      </p:sp>
      <p:pic>
        <p:nvPicPr>
          <p:cNvPr id="5122" name="Picture 2" descr="Oxe - Maquiavel e uma cortesia... Para um cliente do Rio de... | فيسبوك">
            <a:extLst>
              <a:ext uri="{FF2B5EF4-FFF2-40B4-BE49-F238E27FC236}">
                <a16:creationId xmlns:a16="http://schemas.microsoft.com/office/drawing/2014/main" id="{9FAEBAAF-2608-5761-1285-00F7A01C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91" y="3429000"/>
            <a:ext cx="1313521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4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1404886-13AE-4657-8F5A-810643F7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6018"/>
            <a:ext cx="10364452" cy="96078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sz="6000" u="sng" dirty="0">
                <a:solidFill>
                  <a:schemeClr val="accent6"/>
                </a:solidFill>
                <a:latin typeface="Algerian" panose="04020705040A02060702" pitchFamily="82" charset="0"/>
              </a:rPr>
              <a:t>Os</a:t>
            </a:r>
            <a:r>
              <a:rPr lang="pt-BR" sz="6000" dirty="0">
                <a:solidFill>
                  <a:schemeClr val="accent6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6"/>
                </a:solidFill>
                <a:latin typeface="Algerian" panose="04020705040A02060702" pitchFamily="82" charset="0"/>
              </a:rPr>
              <a:t>contratualistas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27855-DC58-4F5D-B2AD-DECEB1481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192" y="3162221"/>
            <a:ext cx="3298976" cy="57626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Algerian" panose="04020705040A02060702" pitchFamily="82" charset="0"/>
              </a:rPr>
              <a:t>Thomas Hobbes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45D5CA6-445F-4825-9B0B-9AC6C2B14B3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0192" y="3778239"/>
            <a:ext cx="3298976" cy="2847845"/>
          </a:xfrm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marL="285750" indent="-285750" algn="just">
              <a:buClrTx/>
              <a:buFont typeface="Wingdings" panose="05000000000000000000" pitchFamily="2" charset="2"/>
              <a:buChar char="q"/>
            </a:pPr>
            <a:r>
              <a:rPr lang="pt-BR" sz="6400" b="1" dirty="0">
                <a:solidFill>
                  <a:schemeClr val="bg1"/>
                </a:solidFill>
              </a:rPr>
              <a:t>Estado de natureza:</a:t>
            </a:r>
            <a:endParaRPr lang="pt-BR" sz="6400" dirty="0">
              <a:solidFill>
                <a:schemeClr val="bg1"/>
              </a:solidFill>
            </a:endParaRPr>
          </a:p>
          <a:p>
            <a:pPr marL="742950" lvl="1" indent="-285750" algn="just">
              <a:buClrTx/>
              <a:buFont typeface="Wingdings" panose="05000000000000000000" pitchFamily="2" charset="2"/>
              <a:buChar char="q"/>
            </a:pPr>
            <a:r>
              <a:rPr lang="pt-BR" sz="6400" dirty="0">
                <a:solidFill>
                  <a:schemeClr val="bg1"/>
                </a:solidFill>
              </a:rPr>
              <a:t>O HOMEM É O LOBO DO HOMEM;</a:t>
            </a:r>
          </a:p>
          <a:p>
            <a:pPr marL="742950" lvl="1" indent="-285750" algn="just">
              <a:buClrTx/>
              <a:buFont typeface="Wingdings" panose="05000000000000000000" pitchFamily="2" charset="2"/>
              <a:buChar char="q"/>
            </a:pPr>
            <a:r>
              <a:rPr lang="pt-BR" sz="6400" dirty="0">
                <a:solidFill>
                  <a:schemeClr val="bg1"/>
                </a:solidFill>
              </a:rPr>
              <a:t>GUERRA DE TODOS CONTRA TODOS;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q"/>
            </a:pPr>
            <a:r>
              <a:rPr lang="pt-BR" sz="6400" b="1" dirty="0">
                <a:solidFill>
                  <a:schemeClr val="bg1"/>
                </a:solidFill>
              </a:rPr>
              <a:t>Estado forte </a:t>
            </a:r>
            <a:r>
              <a:rPr lang="pt-BR" sz="6400" u="sng" dirty="0">
                <a:solidFill>
                  <a:schemeClr val="bg1"/>
                </a:solidFill>
              </a:rPr>
              <a:t>(absolutista)</a:t>
            </a:r>
            <a:r>
              <a:rPr lang="pt-BR" sz="6400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q"/>
            </a:pPr>
            <a:r>
              <a:rPr lang="pt-BR" sz="6400" b="1" dirty="0">
                <a:solidFill>
                  <a:schemeClr val="bg1"/>
                </a:solidFill>
              </a:rPr>
              <a:t>Contrato:</a:t>
            </a:r>
          </a:p>
          <a:p>
            <a:pPr marL="742950" lvl="1" indent="-285750" algn="just">
              <a:buClrTx/>
              <a:buFont typeface="Wingdings" panose="05000000000000000000" pitchFamily="2" charset="2"/>
              <a:buChar char="q"/>
            </a:pPr>
            <a:r>
              <a:rPr lang="pt-BR" sz="6400" b="1" u="sng" dirty="0">
                <a:solidFill>
                  <a:srgbClr val="002060"/>
                </a:solidFill>
              </a:rPr>
              <a:t>Segurança.</a:t>
            </a:r>
            <a:endParaRPr lang="pt-BR" b="1" u="sng" dirty="0">
              <a:solidFill>
                <a:srgbClr val="002060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42A262F-F0D9-4D02-AD97-47C4127A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2389" y="3162221"/>
            <a:ext cx="3291521" cy="57626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Algerian" panose="04020705040A02060702" pitchFamily="82" charset="0"/>
              </a:rPr>
              <a:t>John </a:t>
            </a:r>
            <a:r>
              <a:rPr lang="pt-BR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locke</a:t>
            </a:r>
            <a:endParaRPr lang="pt-BR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BFECAB3-A231-478A-912E-37D1644CEF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52389" y="3763617"/>
            <a:ext cx="3292310" cy="282271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285750" indent="-285750" algn="just">
              <a:buClrTx/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chemeClr val="bg1"/>
                </a:solidFill>
              </a:rPr>
              <a:t>Estado de natureza:</a:t>
            </a:r>
          </a:p>
          <a:p>
            <a:pPr marL="742950" lvl="1" indent="-285750" algn="just">
              <a:buClrTx/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Relativa paz;</a:t>
            </a:r>
          </a:p>
          <a:p>
            <a:pPr marL="742950" lvl="1" indent="-285750" algn="just">
              <a:buClrTx/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Jusnaturalismo </a:t>
            </a:r>
            <a:r>
              <a:rPr lang="pt-BR" sz="1600" i="1" dirty="0">
                <a:solidFill>
                  <a:schemeClr val="bg1"/>
                </a:solidFill>
              </a:rPr>
              <a:t>(direitos naturais)</a:t>
            </a:r>
            <a:r>
              <a:rPr lang="pt-BR" sz="1600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chemeClr val="bg1"/>
                </a:solidFill>
              </a:rPr>
              <a:t>Estado mínimo;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chemeClr val="bg1"/>
                </a:solidFill>
              </a:rPr>
              <a:t>Contrato:</a:t>
            </a:r>
          </a:p>
          <a:p>
            <a:pPr marL="742950" lvl="1" indent="-285750" algn="just">
              <a:buClrTx/>
              <a:buFont typeface="Wingdings" panose="05000000000000000000" pitchFamily="2" charset="2"/>
              <a:buChar char="q"/>
            </a:pPr>
            <a:r>
              <a:rPr lang="pt-BR" sz="1600" b="1" u="sng" dirty="0">
                <a:solidFill>
                  <a:srgbClr val="002060"/>
                </a:solidFill>
              </a:rPr>
              <a:t>Propriedade</a:t>
            </a:r>
            <a:r>
              <a:rPr lang="pt-BR" sz="1600" b="1" dirty="0">
                <a:solidFill>
                  <a:srgbClr val="002060"/>
                </a:solidFill>
              </a:rPr>
              <a:t> </a:t>
            </a:r>
            <a:r>
              <a:rPr lang="pt-BR" sz="1600" b="1" u="sng" dirty="0">
                <a:solidFill>
                  <a:srgbClr val="002060"/>
                </a:solidFill>
              </a:rPr>
              <a:t>privada</a:t>
            </a:r>
            <a:r>
              <a:rPr lang="pt-BR" sz="1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10669E8-1BE2-450A-A49D-82AF88724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50375" y="3162221"/>
            <a:ext cx="3304928" cy="601396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Algerian" panose="04020705040A02060702" pitchFamily="82" charset="0"/>
              </a:rPr>
              <a:t>j. j. </a:t>
            </a:r>
            <a:r>
              <a:rPr lang="pt-BR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rousseau</a:t>
            </a:r>
            <a:endParaRPr lang="pt-BR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A8B7E6D-84FE-4E4E-9C82-54C549EE4F4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50375" y="3738483"/>
            <a:ext cx="3304928" cy="2847845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285750" indent="-285750" algn="just">
              <a:buClrTx/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chemeClr val="bg1"/>
                </a:solidFill>
              </a:rPr>
              <a:t>Estado de natureza:</a:t>
            </a:r>
          </a:p>
          <a:p>
            <a:pPr marL="742950" lvl="1" indent="-285750" algn="just">
              <a:buClrTx/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Bom selvagem;</a:t>
            </a:r>
          </a:p>
          <a:p>
            <a:pPr marL="742950" lvl="1" indent="-285750" algn="just">
              <a:buClrTx/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Corrompido pela sociedade </a:t>
            </a:r>
            <a:r>
              <a:rPr lang="pt-BR" sz="1600" i="1" dirty="0">
                <a:solidFill>
                  <a:schemeClr val="bg1"/>
                </a:solidFill>
              </a:rPr>
              <a:t>(propriedade privada)</a:t>
            </a:r>
            <a:r>
              <a:rPr lang="pt-BR" sz="1600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chemeClr val="bg1"/>
                </a:solidFill>
              </a:rPr>
              <a:t>Estado civil:</a:t>
            </a:r>
          </a:p>
          <a:p>
            <a:pPr marL="742950" lvl="1" indent="-285750" algn="just">
              <a:buClrTx/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</a:rPr>
              <a:t>Vontade geral;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q"/>
            </a:pPr>
            <a:r>
              <a:rPr lang="pt-BR" sz="1800" b="1" dirty="0">
                <a:solidFill>
                  <a:schemeClr val="bg1"/>
                </a:solidFill>
              </a:rPr>
              <a:t>Contrato:</a:t>
            </a:r>
          </a:p>
          <a:p>
            <a:pPr marL="742950" lvl="1" indent="-285750" algn="just">
              <a:buClrTx/>
              <a:buFont typeface="Wingdings" panose="05000000000000000000" pitchFamily="2" charset="2"/>
              <a:buChar char="q"/>
            </a:pPr>
            <a:r>
              <a:rPr lang="pt-BR" sz="1600" b="1" u="sng">
                <a:solidFill>
                  <a:srgbClr val="002060"/>
                </a:solidFill>
              </a:rPr>
              <a:t>Democracia.</a:t>
            </a:r>
            <a:endParaRPr lang="pt-BR" b="1" u="sng" dirty="0">
              <a:solidFill>
                <a:srgbClr val="002060"/>
              </a:solidFill>
            </a:endParaRPr>
          </a:p>
        </p:txBody>
      </p:sp>
      <p:pic>
        <p:nvPicPr>
          <p:cNvPr id="11" name="Espaço Reservado para Conteúdo 3" descr="contrato social 2.1.jpg">
            <a:extLst>
              <a:ext uri="{FF2B5EF4-FFF2-40B4-BE49-F238E27FC236}">
                <a16:creationId xmlns:a16="http://schemas.microsoft.com/office/drawing/2014/main" id="{7B227790-FEFA-4A3F-B140-F7C6CB21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452" y="1285460"/>
            <a:ext cx="8959096" cy="160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9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chemeClr val="bg1"/>
                </a:solidFill>
              </a:rPr>
              <a:t>(Enem)  A natureza fez os homens tão iguais, quanto às faculdades do corpo e do espírito, que, embora por vezes se encontre um homem manifestamente mais forte de corpo, ou de espírito mais vivo do que outro, mesmo assim, quando se considera tudo isto em conjunto, a diferença entre um e outro homem não é suficientemente considerável para que um deles possa com base nela reclamar algum benefício a que outro não possa igualmente aspirar.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bg1"/>
                </a:solidFill>
              </a:rPr>
              <a:t>HOBBES, T. Leviatã. São Paulo Martins Fontes, 2003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bg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bg1"/>
                </a:solidFill>
              </a:rPr>
              <a:t>Para Hobbes, antes da constituição da sociedade civil, quando dois homens desejavam o mesmo objeto, eles: 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bg1"/>
                </a:solidFill>
              </a:rPr>
              <a:t>a) entravam em conflito.   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bg1"/>
                </a:solidFill>
              </a:rPr>
              <a:t>b) recorriam aos clérigos.   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bg1"/>
                </a:solidFill>
              </a:rPr>
              <a:t>c) consultavam os anciãos.   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bg1"/>
                </a:solidFill>
              </a:rPr>
              <a:t>d) apelavam aos governantes.   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bg1"/>
                </a:solidFill>
              </a:rPr>
              <a:t>e) exerciam a solidariedade.</a:t>
            </a:r>
            <a:endParaRPr lang="pt-BR" sz="2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F4DE70A-362D-43D6-BF9D-FF9BD19C7FEC}"/>
              </a:ext>
            </a:extLst>
          </p:cNvPr>
          <p:cNvSpPr/>
          <p:nvPr/>
        </p:nvSpPr>
        <p:spPr>
          <a:xfrm>
            <a:off x="0" y="4333460"/>
            <a:ext cx="4359965" cy="596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4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(Enem)  Nasce daqui uma questão: se vale mais ser amado que temido ou temido que amado. Responde-se que ambas as coisas seriam de desejar; mas porque é difícil juntá-las, é muito mais seguro ser temido que amado, quando haja de faltar uma das duas. Porque dos homens se pode dizer, duma maneira geral, que são ingratos, volúveis, simuladores, covardes e ávidos de lucro, e enquanto lhes fazes bem são inteiramente teus, oferecem-te o sangue, os bens, a vida e os filhos, quando, como acima disse, o perigo está longe; mas quando ele chega, revoltam-se.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MAQUIAVEL, N. </a:t>
            </a:r>
            <a:r>
              <a:rPr lang="pt-BR" i="1" dirty="0">
                <a:solidFill>
                  <a:schemeClr val="bg1"/>
                </a:solidFill>
              </a:rPr>
              <a:t>O príncipe</a:t>
            </a:r>
            <a:r>
              <a:rPr lang="pt-BR" dirty="0">
                <a:solidFill>
                  <a:schemeClr val="bg1"/>
                </a:solidFill>
              </a:rPr>
              <a:t>. Rio de Janeiro: Bertrand, 1991.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 partir da análise histórica do comportamento humano em suas relações sociais e políticas, Maquiavel define o homem como um ser: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a) munido de virtude, com disposição nata a praticar o bem a si e aos outros.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b) possuidor de fortuna, valendo-se de riquezas para alcançar êxito na política.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c) guiado por interesses, de modo que suas ações são imprevisíveis e inconstantes.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d) naturalmente racional, vivendo em um estado </a:t>
            </a:r>
            <a:r>
              <a:rPr lang="pt-BR" dirty="0" err="1">
                <a:solidFill>
                  <a:schemeClr val="bg1"/>
                </a:solidFill>
              </a:rPr>
              <a:t>pré</a:t>
            </a:r>
            <a:r>
              <a:rPr lang="pt-BR" dirty="0">
                <a:solidFill>
                  <a:schemeClr val="bg1"/>
                </a:solidFill>
              </a:rPr>
              <a:t>-social e portando seus direitos naturais.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e) sociável por natureza, mantendo relações pacíficas com seus pares.   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5418A2-5B0F-4F21-8C40-5AFBEDD14AE0}"/>
              </a:ext>
            </a:extLst>
          </p:cNvPr>
          <p:cNvSpPr/>
          <p:nvPr/>
        </p:nvSpPr>
        <p:spPr>
          <a:xfrm>
            <a:off x="0" y="5088834"/>
            <a:ext cx="11423374" cy="5035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6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E9C406C7-62EF-6ED5-9A79-824FB3FA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90" y="530087"/>
            <a:ext cx="6758609" cy="55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9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5D9D1-9CEB-42E7-BD0D-6CA408CC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755A91-11CE-45B3-A0E8-013642BF9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Epistemologia: origem, significado e questões - Toda Matéria">
            <a:extLst>
              <a:ext uri="{FF2B5EF4-FFF2-40B4-BE49-F238E27FC236}">
                <a16:creationId xmlns:a16="http://schemas.microsoft.com/office/drawing/2014/main" id="{88A155E1-2DED-42E8-A649-B463434C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3E5BBA2-060C-42C3-BD5D-E7EBCBEAC951}"/>
              </a:ext>
            </a:extLst>
          </p:cNvPr>
          <p:cNvSpPr/>
          <p:nvPr/>
        </p:nvSpPr>
        <p:spPr>
          <a:xfrm>
            <a:off x="6149007" y="1411689"/>
            <a:ext cx="4797288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TEORIA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1461339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3795" y="114284"/>
            <a:ext cx="10353762" cy="146576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CORRENTES EPISTEMOLÓGICAS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220472" y="1706880"/>
            <a:ext cx="5078677" cy="515112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pt-BR" sz="2800" b="1" u="sng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718412">
                      <a:alpha val="60000"/>
                    </a:srgbClr>
                  </a:glow>
                </a:effectLst>
              </a:rPr>
              <a:t>Racionalistas</a:t>
            </a:r>
            <a:r>
              <a:rPr lang="pt-BR" b="1" u="sng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rgbClr val="718412">
                      <a:alpha val="60000"/>
                    </a:srgbClr>
                  </a:glow>
                </a:effectLst>
              </a:rPr>
              <a:t>: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502296" y="1706880"/>
            <a:ext cx="5078677" cy="5151120"/>
          </a:xfrm>
          <a:ln>
            <a:solidFill>
              <a:srgbClr val="00B0F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pt-BR" sz="2800" b="1" dirty="0">
                <a:ln>
                  <a:solidFill>
                    <a:srgbClr val="C45900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Empiristas:</a:t>
            </a:r>
          </a:p>
        </p:txBody>
      </p:sp>
      <p:pic>
        <p:nvPicPr>
          <p:cNvPr id="7" name="Imagem 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25" y="2214554"/>
            <a:ext cx="2047875" cy="2228850"/>
          </a:xfrm>
          <a:prstGeom prst="rect">
            <a:avLst/>
          </a:prstGeom>
        </p:spPr>
      </p:pic>
      <p:pic>
        <p:nvPicPr>
          <p:cNvPr id="8" name="Imagem 7" descr="plata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16" y="4500570"/>
            <a:ext cx="1518512" cy="2079616"/>
          </a:xfrm>
          <a:prstGeom prst="rect">
            <a:avLst/>
          </a:prstGeom>
        </p:spPr>
      </p:pic>
      <p:pic>
        <p:nvPicPr>
          <p:cNvPr id="10" name="Imagem 9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826" y="2214555"/>
            <a:ext cx="1790700" cy="2543175"/>
          </a:xfrm>
          <a:prstGeom prst="rect">
            <a:avLst/>
          </a:prstGeom>
        </p:spPr>
      </p:pic>
      <p:pic>
        <p:nvPicPr>
          <p:cNvPr id="12" name="Imagem 11" descr="david-hume-caricature-gary-brow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214" y="4357695"/>
            <a:ext cx="1645346" cy="2253899"/>
          </a:xfrm>
          <a:prstGeom prst="rect">
            <a:avLst/>
          </a:prstGeom>
        </p:spPr>
      </p:pic>
      <p:pic>
        <p:nvPicPr>
          <p:cNvPr id="13" name="Imagem 12" descr="Aristótel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381" y="4429132"/>
            <a:ext cx="1209673" cy="2118854"/>
          </a:xfrm>
          <a:prstGeom prst="rect">
            <a:avLst/>
          </a:prstGeom>
        </p:spPr>
      </p:pic>
      <p:pic>
        <p:nvPicPr>
          <p:cNvPr id="1026" name="Picture 2" descr="Leibniz' Manuskripte: Schönschrift war nicht seine Sache - Physik &amp; Mehr -  FAZ">
            <a:extLst>
              <a:ext uri="{FF2B5EF4-FFF2-40B4-BE49-F238E27FC236}">
                <a16:creationId xmlns:a16="http://schemas.microsoft.com/office/drawing/2014/main" id="{442DE21F-84D2-42E6-8082-65612877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10" y="4570234"/>
            <a:ext cx="1977752" cy="19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D92DA764-333B-4369-A4D9-BCC9ACF1A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879" y="-1431235"/>
            <a:ext cx="10994968" cy="9303026"/>
          </a:xfrm>
        </p:spPr>
      </p:pic>
      <p:pic>
        <p:nvPicPr>
          <p:cNvPr id="5" name="Imagem 4" descr="download.png">
            <a:extLst>
              <a:ext uri="{FF2B5EF4-FFF2-40B4-BE49-F238E27FC236}">
                <a16:creationId xmlns:a16="http://schemas.microsoft.com/office/drawing/2014/main" id="{01319DA0-4EA6-4CB8-B0F7-832B90C86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" y="14700"/>
            <a:ext cx="2047875" cy="2228850"/>
          </a:xfrm>
          <a:prstGeom prst="rect">
            <a:avLst/>
          </a:prstGeom>
        </p:spPr>
      </p:pic>
      <p:pic>
        <p:nvPicPr>
          <p:cNvPr id="6" name="Imagem 5" descr="download.jpg">
            <a:extLst>
              <a:ext uri="{FF2B5EF4-FFF2-40B4-BE49-F238E27FC236}">
                <a16:creationId xmlns:a16="http://schemas.microsoft.com/office/drawing/2014/main" id="{1B112931-4AD4-43FD-BF0C-80544E031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83" y="0"/>
            <a:ext cx="1625676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755A91-11CE-45B3-A0E8-013642BF9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(Enem)  </a:t>
            </a:r>
            <a:r>
              <a:rPr lang="pt-BR" sz="1800" b="1" dirty="0">
                <a:solidFill>
                  <a:schemeClr val="tx1"/>
                </a:solidFill>
              </a:rPr>
              <a:t>TEXTO I</a:t>
            </a:r>
            <a:endParaRPr lang="pt-BR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Experimentei algumas vezes que os sentidos eram enganosos, e é de prudência nunca se fiar inteiramente em quem já nos enganou uma vez.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DESCARTES, R. </a:t>
            </a:r>
            <a:r>
              <a:rPr lang="pt-BR" sz="1800" i="1" dirty="0">
                <a:solidFill>
                  <a:schemeClr val="tx1"/>
                </a:solidFill>
              </a:rPr>
              <a:t>Meditações Metafísicas</a:t>
            </a:r>
            <a:r>
              <a:rPr lang="pt-BR" sz="1800" dirty="0">
                <a:solidFill>
                  <a:schemeClr val="tx1"/>
                </a:solidFill>
              </a:rPr>
              <a:t>. São Paulo: Abril Cultural, 1979.</a:t>
            </a:r>
          </a:p>
          <a:p>
            <a:pPr marL="0" indent="0" algn="just">
              <a:buNone/>
            </a:pPr>
            <a:r>
              <a:rPr lang="pt-BR" sz="1800" b="1" dirty="0">
                <a:solidFill>
                  <a:schemeClr val="tx1"/>
                </a:solidFill>
              </a:rPr>
              <a:t>TEXTO II</a:t>
            </a:r>
            <a:endParaRPr lang="pt-BR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Sempre que alimentarmos alguma suspeita de que uma ideia esteja sendo empregada sem nenhum significado, precisaremos apenas indagar: de que impressão deriva esta suposta ideia? E se for impossível atribuir-lhe qualquer impressão sensorial, isso servirá para confirmar nossa suspeita.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HUME, D. </a:t>
            </a:r>
            <a:r>
              <a:rPr lang="pt-BR" sz="1800" i="1" dirty="0">
                <a:solidFill>
                  <a:schemeClr val="tx1"/>
                </a:solidFill>
              </a:rPr>
              <a:t>Uma investigação sobre o entendimento</a:t>
            </a:r>
            <a:r>
              <a:rPr lang="pt-BR" sz="1800" dirty="0">
                <a:solidFill>
                  <a:schemeClr val="tx1"/>
                </a:solidFill>
              </a:rPr>
              <a:t>. São Paulo: Unesp, 2004 (adaptado).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Nos textos, ambos os autores se posicionam sobre a natureza do conhecimento humano. A comparação dos excertos permite assumir que Descartes e Hume: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a) defendem os sentidos como critério originário para considerar um conhecimento legítimo.  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b) entendem que é desnecessário suspeitar do significado de uma ideia na reflexão filosófica e crítica.  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c) são legítimos representantes do criticismo quanto à gênese do conhecimento.  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d) concordam que conhecimento humano é impossível em relação às ideias e aos sentidos.  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e) atribuem diferentes lugares ao papel dos sentidos no processo de obtenção do conhecimento.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B5A3406-C4B8-4C3D-B548-450817EEF522}"/>
              </a:ext>
            </a:extLst>
          </p:cNvPr>
          <p:cNvSpPr/>
          <p:nvPr/>
        </p:nvSpPr>
        <p:spPr>
          <a:xfrm>
            <a:off x="0" y="6374296"/>
            <a:ext cx="9501809" cy="483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1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IVIDADES E DINÂMICAS PAIF &amp; SCFV: ÉTICA OU MORAL">
            <a:extLst>
              <a:ext uri="{FF2B5EF4-FFF2-40B4-BE49-F238E27FC236}">
                <a16:creationId xmlns:a16="http://schemas.microsoft.com/office/drawing/2014/main" id="{D6D256A2-FB2C-439D-8E7E-CC0A7BC1F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" y="620371"/>
            <a:ext cx="3714157" cy="25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osofia Política – COLÉGIO ESTADUAL DUQUE DE CAXIAS">
            <a:extLst>
              <a:ext uri="{FF2B5EF4-FFF2-40B4-BE49-F238E27FC236}">
                <a16:creationId xmlns:a16="http://schemas.microsoft.com/office/drawing/2014/main" id="{1EF1B317-094E-445B-BAC2-29BB5F62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08" y="77029"/>
            <a:ext cx="3714157" cy="25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 que é Epistemologia (Teoria do Conhecimento) | Campos da Filosofia 01 |  Isto não é Filosofia - YouTube">
            <a:extLst>
              <a:ext uri="{FF2B5EF4-FFF2-40B4-BE49-F238E27FC236}">
                <a16:creationId xmlns:a16="http://schemas.microsoft.com/office/drawing/2014/main" id="{0D8060D0-D9AF-41A3-BF24-5CDE79B1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84" y="620371"/>
            <a:ext cx="3840185" cy="25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istória e Ética: múltiplas dimensões de um problema historiográfico -  Plataforma 9">
            <a:extLst>
              <a:ext uri="{FF2B5EF4-FFF2-40B4-BE49-F238E27FC236}">
                <a16:creationId xmlns:a16="http://schemas.microsoft.com/office/drawing/2014/main" id="{3603C98D-8213-429B-A3C8-E2CF73F2B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7" y="4253951"/>
            <a:ext cx="3400265" cy="19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do poder emana do povo...">
            <a:extLst>
              <a:ext uri="{FF2B5EF4-FFF2-40B4-BE49-F238E27FC236}">
                <a16:creationId xmlns:a16="http://schemas.microsoft.com/office/drawing/2014/main" id="{76E6E3CE-A706-41A8-854B-57771368F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93" y="3220281"/>
            <a:ext cx="3223813" cy="18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Quando fizer o bem, faça-o aos poucos.... Maquiavel - Pensador">
            <a:extLst>
              <a:ext uri="{FF2B5EF4-FFF2-40B4-BE49-F238E27FC236}">
                <a16:creationId xmlns:a16="http://schemas.microsoft.com/office/drawing/2014/main" id="{8A5FDD91-BFB4-4396-9E4B-D733CA95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47" y="5168939"/>
            <a:ext cx="3217259" cy="16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mpirismo, Racionalismo e Criticismo by Vitória Barbosa de Araújo on Prezi  Next">
            <a:extLst>
              <a:ext uri="{FF2B5EF4-FFF2-40B4-BE49-F238E27FC236}">
                <a16:creationId xmlns:a16="http://schemas.microsoft.com/office/drawing/2014/main" id="{2C902E9E-FCE7-4023-A303-C11AF339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23" y="4253951"/>
            <a:ext cx="3399029" cy="19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F6A3C445-B782-4D3D-BD30-8EE600BB8061}"/>
              </a:ext>
            </a:extLst>
          </p:cNvPr>
          <p:cNvSpPr/>
          <p:nvPr/>
        </p:nvSpPr>
        <p:spPr>
          <a:xfrm>
            <a:off x="1676063" y="3461071"/>
            <a:ext cx="484632" cy="580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17ACB4C8-A06A-4708-832C-A25D3635B12D}"/>
              </a:ext>
            </a:extLst>
          </p:cNvPr>
          <p:cNvSpPr/>
          <p:nvPr/>
        </p:nvSpPr>
        <p:spPr>
          <a:xfrm>
            <a:off x="5790670" y="2676939"/>
            <a:ext cx="484632" cy="580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05C25274-8281-4216-8468-9821CE488709}"/>
              </a:ext>
            </a:extLst>
          </p:cNvPr>
          <p:cNvSpPr/>
          <p:nvPr/>
        </p:nvSpPr>
        <p:spPr>
          <a:xfrm>
            <a:off x="10031921" y="3506382"/>
            <a:ext cx="484632" cy="580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59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E9C406C7-62EF-6ED5-9A79-824FB3FA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90" y="530087"/>
            <a:ext cx="6758609" cy="55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79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5D9D1-9CEB-42E7-BD0D-6CA408CC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Atenção Sticker - Atenção - Discover &amp; Share GIFs">
            <a:extLst>
              <a:ext uri="{FF2B5EF4-FFF2-40B4-BE49-F238E27FC236}">
                <a16:creationId xmlns:a16="http://schemas.microsoft.com/office/drawing/2014/main" id="{B77F172E-0019-4A55-952D-EAAF36CDB3BA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44" y="788548"/>
            <a:ext cx="8909711" cy="53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08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1_Resumo Para Estudos E Revisões Linha Do Tempo Da, 46% OFF">
            <a:extLst>
              <a:ext uri="{FF2B5EF4-FFF2-40B4-BE49-F238E27FC236}">
                <a16:creationId xmlns:a16="http://schemas.microsoft.com/office/drawing/2014/main" id="{EBBD5A4A-BEDA-4716-817F-0C9D1CFE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52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74DD3-8087-426E-B182-3679EDB5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ADFEDF-3508-490A-901D-D655E8469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Amigos: Tamo junto e não abro mão... | Frases de amizade, Frase do dia,  Frases debochada">
            <a:extLst>
              <a:ext uri="{FF2B5EF4-FFF2-40B4-BE49-F238E27FC236}">
                <a16:creationId xmlns:a16="http://schemas.microsoft.com/office/drawing/2014/main" id="{5068C2AD-E3FE-4B36-8BB5-95AD4F15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5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8E416-3DEE-47A5-A0A5-038E16C9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2C43C21-8EEE-4D25-A1B5-608D6BB54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953"/>
          </a:xfrm>
        </p:spPr>
      </p:pic>
    </p:spTree>
    <p:extLst>
      <p:ext uri="{BB962C8B-B14F-4D97-AF65-F5344CB8AC3E}">
        <p14:creationId xmlns:p14="http://schemas.microsoft.com/office/powerpoint/2010/main" val="31516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3532C848-862B-4E81-9769-E98A8E32A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902" y="793349"/>
            <a:ext cx="7028401" cy="5271301"/>
          </a:xfrm>
        </p:spPr>
      </p:pic>
    </p:spTree>
    <p:extLst>
      <p:ext uri="{BB962C8B-B14F-4D97-AF65-F5344CB8AC3E}">
        <p14:creationId xmlns:p14="http://schemas.microsoft.com/office/powerpoint/2010/main" val="223360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6D1FE9-96D8-4CAB-A726-7E30381BF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527" y="185530"/>
            <a:ext cx="5590433" cy="79434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sz="5400" dirty="0">
                <a:latin typeface="Algerian" panose="04020705040A02060702" pitchFamily="82" charset="0"/>
              </a:rPr>
              <a:t>TELEOLÓGICA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4713C6-4707-456A-B03D-B603AF81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530" y="2146852"/>
            <a:ext cx="5590430" cy="441297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</a:rPr>
              <a:t>Aristóteles:</a:t>
            </a:r>
          </a:p>
          <a:p>
            <a:pPr lvl="1"/>
            <a:r>
              <a:rPr lang="pt-BR" sz="2000" dirty="0"/>
              <a:t>Mediania – Equilíbrio;</a:t>
            </a:r>
          </a:p>
          <a:p>
            <a:pPr lvl="1"/>
            <a:r>
              <a:rPr lang="pt-BR" sz="2000" dirty="0"/>
              <a:t>Eudaimonia </a:t>
            </a:r>
            <a:r>
              <a:rPr lang="pt-BR" sz="2000" i="1" dirty="0"/>
              <a:t>(Felicidade)</a:t>
            </a:r>
            <a:r>
              <a:rPr lang="pt-BR" sz="2000" dirty="0"/>
              <a:t>;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Santo Agostinho:</a:t>
            </a:r>
          </a:p>
          <a:p>
            <a:pPr lvl="1"/>
            <a:r>
              <a:rPr lang="pt-BR" sz="2000" dirty="0"/>
              <a:t>Bom uso do livre-arbítrio;</a:t>
            </a:r>
          </a:p>
          <a:p>
            <a:pPr lvl="1"/>
            <a:r>
              <a:rPr lang="pt-BR" sz="2000" dirty="0"/>
              <a:t>Salvação;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Utilitarismo </a:t>
            </a:r>
            <a:r>
              <a:rPr lang="pt-BR" sz="2400" i="1" dirty="0"/>
              <a:t>(Bentham e Mill)</a:t>
            </a:r>
            <a:r>
              <a:rPr lang="pt-BR" sz="2400" dirty="0"/>
              <a:t>:</a:t>
            </a:r>
          </a:p>
          <a:p>
            <a:pPr lvl="1"/>
            <a:r>
              <a:rPr lang="pt-BR" sz="2000" dirty="0"/>
              <a:t>Cálculo ético;</a:t>
            </a:r>
          </a:p>
          <a:p>
            <a:pPr lvl="1"/>
            <a:r>
              <a:rPr lang="pt-BR" sz="2000" dirty="0"/>
              <a:t>Contentamento da maioria;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663C93D-6E91-4A93-8B57-8BB0C44F0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266" y="181120"/>
            <a:ext cx="5736204" cy="79434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sz="5400" dirty="0">
                <a:latin typeface="Algerian" panose="04020705040A02060702" pitchFamily="82" charset="0"/>
              </a:rPr>
              <a:t>DEONTOLÓGICA</a:t>
            </a:r>
            <a:endParaRPr lang="pt-BR" sz="4800" dirty="0">
              <a:latin typeface="Algerian" panose="04020705040A02060702" pitchFamily="82" charset="0"/>
            </a:endParaRP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7E9ABCC-3DC6-484E-A6EB-F2F25B684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264" y="2146850"/>
            <a:ext cx="5736206" cy="44129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Immanuel Kant:</a:t>
            </a:r>
          </a:p>
          <a:p>
            <a:pPr lvl="1"/>
            <a:r>
              <a:rPr lang="pt-BR" sz="2000" dirty="0"/>
              <a:t>Princípio do dever;</a:t>
            </a:r>
          </a:p>
          <a:p>
            <a:pPr lvl="1"/>
            <a:r>
              <a:rPr lang="pt-BR" sz="2000" dirty="0"/>
              <a:t>Imperativo categórico </a:t>
            </a:r>
            <a:r>
              <a:rPr lang="pt-BR" sz="2000" i="1" dirty="0"/>
              <a:t>(sem exceção)</a:t>
            </a:r>
            <a:r>
              <a:rPr lang="pt-BR" sz="2000" dirty="0"/>
              <a:t>;</a:t>
            </a:r>
          </a:p>
          <a:p>
            <a:pPr lvl="1"/>
            <a:r>
              <a:rPr lang="pt-BR" sz="2000" dirty="0"/>
              <a:t>“Age de tal forma, que sua ação seja uma norma universal;</a:t>
            </a:r>
          </a:p>
        </p:txBody>
      </p:sp>
      <p:pic>
        <p:nvPicPr>
          <p:cNvPr id="9" name="Picture 4" descr="Podemos viver sem a mentira?">
            <a:extLst>
              <a:ext uri="{FF2B5EF4-FFF2-40B4-BE49-F238E27FC236}">
                <a16:creationId xmlns:a16="http://schemas.microsoft.com/office/drawing/2014/main" id="{3337DE19-3FBD-477C-8B06-F23B972B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70" y="4472605"/>
            <a:ext cx="2479572" cy="1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C970210-01D3-4410-A499-4C4436D83878}"/>
              </a:ext>
            </a:extLst>
          </p:cNvPr>
          <p:cNvSpPr/>
          <p:nvPr/>
        </p:nvSpPr>
        <p:spPr>
          <a:xfrm>
            <a:off x="1060174" y="1106164"/>
            <a:ext cx="38431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Consequência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953660A-97D7-41CE-AEB6-B44D1DD6D14C}"/>
              </a:ext>
            </a:extLst>
          </p:cNvPr>
          <p:cNvSpPr/>
          <p:nvPr/>
        </p:nvSpPr>
        <p:spPr>
          <a:xfrm>
            <a:off x="7335787" y="1106164"/>
            <a:ext cx="38431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Dever</a:t>
            </a:r>
          </a:p>
        </p:txBody>
      </p:sp>
      <p:sp>
        <p:nvSpPr>
          <p:cNvPr id="13" name="Seta: Dobrada para Cima 12">
            <a:extLst>
              <a:ext uri="{FF2B5EF4-FFF2-40B4-BE49-F238E27FC236}">
                <a16:creationId xmlns:a16="http://schemas.microsoft.com/office/drawing/2014/main" id="{F0E73C5B-62E5-4D45-AA6F-C77EC6F4B13E}"/>
              </a:ext>
            </a:extLst>
          </p:cNvPr>
          <p:cNvSpPr/>
          <p:nvPr/>
        </p:nvSpPr>
        <p:spPr>
          <a:xfrm rot="5400000" flipV="1">
            <a:off x="11304261" y="1219566"/>
            <a:ext cx="629875" cy="683192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Dobrada para Cima 13">
            <a:extLst>
              <a:ext uri="{FF2B5EF4-FFF2-40B4-BE49-F238E27FC236}">
                <a16:creationId xmlns:a16="http://schemas.microsoft.com/office/drawing/2014/main" id="{E329948E-2DE6-4C51-B861-673233FBB1E2}"/>
              </a:ext>
            </a:extLst>
          </p:cNvPr>
          <p:cNvSpPr/>
          <p:nvPr/>
        </p:nvSpPr>
        <p:spPr>
          <a:xfrm rot="5400000">
            <a:off x="342681" y="1232198"/>
            <a:ext cx="629872" cy="65792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09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3A589-0B7A-4A96-8E25-AFBCF5C8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4821"/>
            <a:ext cx="9905998" cy="1144427"/>
          </a:xfrm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solidFill>
                  <a:srgbClr val="FF3300"/>
                </a:solidFill>
                <a:latin typeface="Algerian" panose="04020705040A02060702" pitchFamily="82" charset="0"/>
              </a:rPr>
              <a:t>Immanuel</a:t>
            </a:r>
            <a:r>
              <a:rPr lang="pt-BR" sz="60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 err="1">
                <a:solidFill>
                  <a:srgbClr val="FF3300"/>
                </a:solidFill>
                <a:latin typeface="Algerian" panose="04020705040A02060702" pitchFamily="82" charset="0"/>
              </a:rPr>
              <a:t>kant</a:t>
            </a:r>
            <a:endParaRPr lang="pt-BR" sz="6000" u="sng" dirty="0">
              <a:solidFill>
                <a:srgbClr val="FF33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6468C3-1F56-46B1-B109-2DC6C5830CB4}"/>
              </a:ext>
            </a:extLst>
          </p:cNvPr>
          <p:cNvSpPr txBox="1"/>
          <p:nvPr/>
        </p:nvSpPr>
        <p:spPr>
          <a:xfrm>
            <a:off x="232228" y="1718823"/>
            <a:ext cx="11681476" cy="501675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4000" b="1" dirty="0">
                <a:solidFill>
                  <a:prstClr val="black"/>
                </a:solidFill>
                <a:latin typeface="Tw Cen MT" panose="020B0602020104020603"/>
              </a:rPr>
              <a:t>O que é esclarecimento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Saída do homem da condi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ção de menoridade.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Menoridade</a:t>
            </a:r>
            <a:r>
              <a:rPr lang="pt-BR" sz="40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pt-BR" sz="40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</a:t>
            </a:r>
            <a:r>
              <a:rPr lang="pt-BR" sz="4000" dirty="0">
                <a:solidFill>
                  <a:prstClr val="black"/>
                </a:solidFill>
                <a:latin typeface="Tw Cen MT" panose="020B0602020104020603"/>
                <a:sym typeface="Wingdings" panose="05000000000000000000" pitchFamily="2" charset="2"/>
              </a:rPr>
              <a:t> </a:t>
            </a:r>
            <a:r>
              <a:rPr lang="pt-BR" sz="4000" i="1" u="sng" dirty="0">
                <a:solidFill>
                  <a:prstClr val="black"/>
                </a:solidFill>
                <a:latin typeface="Tw Cen MT" panose="020B0602020104020603"/>
                <a:sym typeface="Wingdings" panose="05000000000000000000" pitchFamily="2" charset="2"/>
              </a:rPr>
              <a:t>INTELECTUAL.</a:t>
            </a:r>
            <a:endParaRPr kumimoji="0" lang="pt-BR" sz="40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Tutela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 Heteronomia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 Sujeitado a vontade dos outros;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Maioridade: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Autonomia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 Servir-se da própria</a:t>
            </a:r>
            <a:r>
              <a:rPr lang="pt-BR" sz="4000" dirty="0">
                <a:solidFill>
                  <a:prstClr val="black"/>
                </a:solidFill>
                <a:latin typeface="Tw Cen MT" panose="020B0602020104020603"/>
                <a:sym typeface="Wingdings" panose="05000000000000000000" pitchFamily="2" charset="2"/>
              </a:rPr>
              <a:t> razão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;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2604A8-49E3-48B7-88D1-1250D316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1413" cy="161676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6714BA4-3700-47AF-B5DD-422310A1D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843" y="4810503"/>
            <a:ext cx="2160105" cy="188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(Enem digital)  Princípios práticos são subjetivos, ou máximas, quando a condição é considerada pelo sujeito como verdadeira só para a sua vontade; são, por outro lado, objetivos, quando a condição é válida para a vontade de todo ser natural.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KANT, I. Crítica da razão prática. Lisboa: Edições 70, 2008.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 concepção ética presente no texto defende 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universalidade do dever.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maximização da utilidade.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aprovação pelo sentimento.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identificação da justa medida.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obediência à determinação divina.   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122371-FD19-49FE-84DA-B73A6592D40E}"/>
              </a:ext>
            </a:extLst>
          </p:cNvPr>
          <p:cNvSpPr/>
          <p:nvPr/>
        </p:nvSpPr>
        <p:spPr>
          <a:xfrm>
            <a:off x="1" y="3130826"/>
            <a:ext cx="3657600" cy="596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241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(ENEM) Leia o trecho da “Resposta à pergunta: o que é o Iluminismo”, do filósofo prussiano I. Kant: Iluminismo é a saída do homem da sua menoridade de que ele próprio é culpado. A menoridade é a incapacidade de se servir do entendimento sem a orientação de outrem. Tal menoridade é por culpa própria, se a sua causa não residir na carência de entendimento, mas na falta de decisão e de coragem em se servir de si mesmo, sem a guia de outrem. </a:t>
            </a:r>
            <a:r>
              <a:rPr lang="pt-BR" dirty="0" err="1">
                <a:solidFill>
                  <a:schemeClr val="bg1"/>
                </a:solidFill>
              </a:rPr>
              <a:t>Sapere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aude</a:t>
            </a:r>
            <a:r>
              <a:rPr lang="pt-BR" dirty="0">
                <a:solidFill>
                  <a:schemeClr val="bg1"/>
                </a:solidFill>
              </a:rPr>
              <a:t>! Tem a coragem de te servires do teu próprio entendimento! Eis a palavra de ordem do Iluminismo.(KANT, 1784)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De acordo com o texto, é CORRETO afirmar: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A falta de entendimento é a condição natural dos homens, sendo isso o que caracteriza a menoridade.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A menoridade é a condição de todos os homens que preferem se guiar pelas opiniões alheias.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O Iluminismo é o movimento pelo qual, por meio do entendimento, nos tornamos menores.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A maioridade é a condição do Iluminismo que se caracteriza pela falta de decisão em usar o entendimento.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Tanto a maioridade quanto a menoridade podem ser superadas se usarmos nosso entendimento.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36CB8DA-7850-4CE1-A6FA-ABF816A88752}"/>
              </a:ext>
            </a:extLst>
          </p:cNvPr>
          <p:cNvSpPr/>
          <p:nvPr/>
        </p:nvSpPr>
        <p:spPr>
          <a:xfrm>
            <a:off x="0" y="3806687"/>
            <a:ext cx="11105322" cy="596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541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z - Desenho de porfabia - Gartic">
            <a:extLst>
              <a:ext uri="{FF2B5EF4-FFF2-40B4-BE49-F238E27FC236}">
                <a16:creationId xmlns:a16="http://schemas.microsoft.com/office/drawing/2014/main" id="{E9C406C7-62EF-6ED5-9A79-824FB3FA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90" y="530087"/>
            <a:ext cx="6758609" cy="55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9113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3_TF33552983" id="{3F923CBD-04A0-41B3-B873-EF426160762E}" vid="{54083136-2BEC-4495-B8B7-3CA1817B37D9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4.xml><?xml version="1.0" encoding="utf-8"?>
<a:theme xmlns:a="http://schemas.openxmlformats.org/drawingml/2006/main" name="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5.xml><?xml version="1.0" encoding="utf-8"?>
<a:theme xmlns:a="http://schemas.openxmlformats.org/drawingml/2006/main" name="RetrospectVTI">
  <a:themeElements>
    <a:clrScheme name="Brights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400_TF66722518.potx" id="{C84ED8BD-52E3-4647-BDDE-2D5844B660E5}" vid="{EB3F96B2-70B4-484F-91EE-3CFAE2EECAB5}"/>
    </a:ext>
  </a:extLst>
</a:theme>
</file>

<file path=ppt/theme/theme6.xml><?xml version="1.0" encoding="utf-8"?>
<a:theme xmlns:a="http://schemas.openxmlformats.org/drawingml/2006/main" name="1_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7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8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{D60891F2-E3FC-4C65-B983-0E363D9EE696}tf33552983_win32</Template>
  <TotalTime>152</TotalTime>
  <Words>1166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23</vt:i4>
      </vt:variant>
    </vt:vector>
  </HeadingPairs>
  <TitlesOfParts>
    <vt:vector size="45" baseType="lpstr">
      <vt:lpstr>Algerian</vt:lpstr>
      <vt:lpstr>Arial</vt:lpstr>
      <vt:lpstr>Calibri</vt:lpstr>
      <vt:lpstr>Calisto MT</vt:lpstr>
      <vt:lpstr>Century Gothic</vt:lpstr>
      <vt:lpstr>Comic Sans MS</vt:lpstr>
      <vt:lpstr>Consolas</vt:lpstr>
      <vt:lpstr>Corbel</vt:lpstr>
      <vt:lpstr>Franklin Gothic Book</vt:lpstr>
      <vt:lpstr>Franklin Gothic Demi</vt:lpstr>
      <vt:lpstr>Tw Cen MT</vt:lpstr>
      <vt:lpstr>Verdana</vt:lpstr>
      <vt:lpstr>Wingdings</vt:lpstr>
      <vt:lpstr>Wingdings 2</vt:lpstr>
      <vt:lpstr>DividendVTI</vt:lpstr>
      <vt:lpstr>Trilha de Vapor</vt:lpstr>
      <vt:lpstr>Gotícula</vt:lpstr>
      <vt:lpstr>Quadro 16x9</vt:lpstr>
      <vt:lpstr>RetrospectVTI</vt:lpstr>
      <vt:lpstr>1_Trilha de Vapor</vt:lpstr>
      <vt:lpstr>Ardósia</vt:lpstr>
      <vt:lpstr>Circuito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Immanuel kant</vt:lpstr>
      <vt:lpstr>Apresentação do PowerPoint</vt:lpstr>
      <vt:lpstr>Apresentação do PowerPoint</vt:lpstr>
      <vt:lpstr>Apresentação do PowerPoint</vt:lpstr>
      <vt:lpstr>Apresentação do PowerPoint</vt:lpstr>
      <vt:lpstr>MAQUIAVEL</vt:lpstr>
      <vt:lpstr>Os contratualistas</vt:lpstr>
      <vt:lpstr>Apresentação do PowerPoint</vt:lpstr>
      <vt:lpstr>Apresentação do PowerPoint</vt:lpstr>
      <vt:lpstr>Apresentação do PowerPoint</vt:lpstr>
      <vt:lpstr>Apresentação do PowerPoint</vt:lpstr>
      <vt:lpstr>CORRENTES EPISTEMOLÓGICAS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Zeni Zeni</dc:creator>
  <cp:lastModifiedBy>Zeni Zeni</cp:lastModifiedBy>
  <cp:revision>31</cp:revision>
  <dcterms:created xsi:type="dcterms:W3CDTF">2023-10-28T01:58:47Z</dcterms:created>
  <dcterms:modified xsi:type="dcterms:W3CDTF">2024-09-25T16:37:32Z</dcterms:modified>
</cp:coreProperties>
</file>